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4" r:id="rId2"/>
    <p:sldId id="288" r:id="rId3"/>
    <p:sldId id="269" r:id="rId4"/>
    <p:sldId id="258" r:id="rId5"/>
    <p:sldId id="259" r:id="rId6"/>
    <p:sldId id="257" r:id="rId7"/>
    <p:sldId id="285" r:id="rId8"/>
    <p:sldId id="261" r:id="rId9"/>
    <p:sldId id="273" r:id="rId10"/>
    <p:sldId id="286" r:id="rId11"/>
    <p:sldId id="265" r:id="rId12"/>
    <p:sldId id="274" r:id="rId13"/>
    <p:sldId id="263" r:id="rId14"/>
    <p:sldId id="287" r:id="rId15"/>
    <p:sldId id="290" r:id="rId16"/>
    <p:sldId id="291" r:id="rId17"/>
    <p:sldId id="295" r:id="rId18"/>
    <p:sldId id="292" r:id="rId19"/>
    <p:sldId id="293" r:id="rId20"/>
    <p:sldId id="294" r:id="rId21"/>
    <p:sldId id="270" r:id="rId22"/>
    <p:sldId id="272" r:id="rId23"/>
    <p:sldId id="28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A04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July 25,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69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0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0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2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2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July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July 25,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8784353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C9564F-805D-478A-9517-4F074E371E8D}"/>
              </a:ext>
            </a:extLst>
          </p:cNvPr>
          <p:cNvSpPr/>
          <p:nvPr/>
        </p:nvSpPr>
        <p:spPr>
          <a:xfrm>
            <a:off x="4238624" y="1861994"/>
            <a:ext cx="7477754" cy="45243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B6AAD3-D808-4A7F-BEAF-BB8511D47481}"/>
              </a:ext>
            </a:extLst>
          </p:cNvPr>
          <p:cNvSpPr txBox="1"/>
          <p:nvPr/>
        </p:nvSpPr>
        <p:spPr>
          <a:xfrm>
            <a:off x="3364636" y="1665733"/>
            <a:ext cx="3746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破千层</a:t>
            </a:r>
            <a:r>
              <a:rPr lang="zh-CN" altLang="en-US" sz="9600" dirty="0">
                <a:solidFill>
                  <a:schemeClr val="accent6">
                    <a:lumMod val="75000"/>
                  </a:schemeClr>
                </a:solidFill>
              </a:rPr>
              <a:t>浪</a:t>
            </a:r>
            <a:endParaRPr lang="en-US" altLang="zh-CN" sz="6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4000" dirty="0">
                <a:solidFill>
                  <a:schemeClr val="bg1"/>
                </a:solidFill>
              </a:rPr>
              <a:t>       </a:t>
            </a:r>
            <a:r>
              <a:rPr lang="zh-CN" altLang="en-US" sz="4000" dirty="0">
                <a:solidFill>
                  <a:schemeClr val="bg1"/>
                </a:solidFill>
              </a:rPr>
              <a:t>上九层</a:t>
            </a:r>
            <a:r>
              <a:rPr lang="zh-CN" altLang="en-US" sz="7200" dirty="0">
                <a:solidFill>
                  <a:srgbClr val="002060"/>
                </a:solidFill>
              </a:rPr>
              <a:t>霄</a:t>
            </a:r>
            <a:endParaRPr lang="zh-CN" altLang="en-US" sz="4000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9A7FD9-F3A3-440F-8968-E49C071CF201}"/>
              </a:ext>
            </a:extLst>
          </p:cNvPr>
          <p:cNvSpPr txBox="1"/>
          <p:nvPr/>
        </p:nvSpPr>
        <p:spPr>
          <a:xfrm>
            <a:off x="6733250" y="2415992"/>
            <a:ext cx="19885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课</a:t>
            </a:r>
            <a:endParaRPr lang="en-US" altLang="zh-CN" sz="4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程</a:t>
            </a:r>
            <a:endParaRPr lang="en-US" altLang="zh-CN" sz="4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 sz="44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zh-CN" altLang="en-US" sz="4400" dirty="0">
                <a:solidFill>
                  <a:schemeClr val="accent2">
                    <a:lumMod val="50000"/>
                  </a:schemeClr>
                </a:solidFill>
              </a:rPr>
              <a:t>网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ACEA23-EBFF-4808-B485-9C0234F2218A}"/>
              </a:ext>
            </a:extLst>
          </p:cNvPr>
          <p:cNvSpPr/>
          <p:nvPr/>
        </p:nvSpPr>
        <p:spPr>
          <a:xfrm>
            <a:off x="2981326" y="4864770"/>
            <a:ext cx="6096000" cy="874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团队：</a:t>
            </a:r>
            <a:r>
              <a:rPr lang="en-US" altLang="zh-CN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peace &amp; love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发布人：林玉琴</a:t>
            </a:r>
          </a:p>
        </p:txBody>
      </p:sp>
    </p:spTree>
    <p:extLst>
      <p:ext uri="{BB962C8B-B14F-4D97-AF65-F5344CB8AC3E}">
        <p14:creationId xmlns:p14="http://schemas.microsoft.com/office/powerpoint/2010/main" val="373396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8784353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C9564F-805D-478A-9517-4F074E371E8D}"/>
              </a:ext>
            </a:extLst>
          </p:cNvPr>
          <p:cNvSpPr/>
          <p:nvPr/>
        </p:nvSpPr>
        <p:spPr>
          <a:xfrm>
            <a:off x="4238624" y="1861994"/>
            <a:ext cx="7477754" cy="45243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DA1E24-6252-45FE-93FC-7F38810D3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3700463"/>
            <a:ext cx="1905000" cy="190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350C5E-13AE-48BC-9F79-DE53AAD2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3700463"/>
            <a:ext cx="1905000" cy="1905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6D698D-77E0-4E3B-B4DC-54180E4AB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893841"/>
            <a:ext cx="1905000" cy="190500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6ABCC9-5396-4E1F-87A4-76DD918CF29E}"/>
              </a:ext>
            </a:extLst>
          </p:cNvPr>
          <p:cNvCxnSpPr>
            <a:stCxn id="13" idx="1"/>
            <a:endCxn id="9" idx="0"/>
          </p:cNvCxnSpPr>
          <p:nvPr/>
        </p:nvCxnSpPr>
        <p:spPr>
          <a:xfrm flipH="1">
            <a:off x="3311139" y="1846341"/>
            <a:ext cx="1765687" cy="1854122"/>
          </a:xfrm>
          <a:prstGeom prst="line">
            <a:avLst/>
          </a:prstGeom>
          <a:ln w="73025" cmpd="sng">
            <a:solidFill>
              <a:srgbClr val="00206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5F01A0B-3BF8-4937-B207-BE8CA2B92D64}"/>
              </a:ext>
            </a:extLst>
          </p:cNvPr>
          <p:cNvCxnSpPr>
            <a:cxnSpLocks/>
            <a:stCxn id="13" idx="3"/>
            <a:endCxn id="10" idx="0"/>
          </p:cNvCxnSpPr>
          <p:nvPr/>
        </p:nvCxnSpPr>
        <p:spPr>
          <a:xfrm>
            <a:off x="6981826" y="1846341"/>
            <a:ext cx="2004100" cy="1854122"/>
          </a:xfrm>
          <a:prstGeom prst="line">
            <a:avLst/>
          </a:prstGeom>
          <a:ln w="73025" cmpd="sng">
            <a:solidFill>
              <a:srgbClr val="00206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D6C0D07-1E7E-4C0E-A7D7-EE180026BB9E}"/>
              </a:ext>
            </a:extLst>
          </p:cNvPr>
          <p:cNvSpPr txBox="1"/>
          <p:nvPr/>
        </p:nvSpPr>
        <p:spPr>
          <a:xfrm>
            <a:off x="7184015" y="1846341"/>
            <a:ext cx="3808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增加课程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删除课程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修改课程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查询课程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同意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拒绝选课申请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54938C-C16B-4CB5-AF90-BAD87B501D06}"/>
              </a:ext>
            </a:extLst>
          </p:cNvPr>
          <p:cNvSpPr txBox="1"/>
          <p:nvPr/>
        </p:nvSpPr>
        <p:spPr>
          <a:xfrm>
            <a:off x="3158195" y="2249284"/>
            <a:ext cx="2128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查询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选课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撤课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25F0D8-CFE6-4391-B025-96552D54B2C6}"/>
              </a:ext>
            </a:extLst>
          </p:cNvPr>
          <p:cNvSpPr txBox="1"/>
          <p:nvPr/>
        </p:nvSpPr>
        <p:spPr>
          <a:xfrm>
            <a:off x="2469288" y="5605463"/>
            <a:ext cx="166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普通用户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D432BE-C003-434E-A81B-DB7933A4B375}"/>
              </a:ext>
            </a:extLst>
          </p:cNvPr>
          <p:cNvSpPr txBox="1"/>
          <p:nvPr/>
        </p:nvSpPr>
        <p:spPr>
          <a:xfrm>
            <a:off x="8144075" y="5608471"/>
            <a:ext cx="166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管理员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62BBBE-1ED5-47B6-85DF-87B487F2BD5B}"/>
              </a:ext>
            </a:extLst>
          </p:cNvPr>
          <p:cNvSpPr txBox="1"/>
          <p:nvPr/>
        </p:nvSpPr>
        <p:spPr>
          <a:xfrm>
            <a:off x="5195313" y="2754436"/>
            <a:ext cx="166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浪霄课程网</a:t>
            </a:r>
          </a:p>
        </p:txBody>
      </p:sp>
    </p:spTree>
    <p:extLst>
      <p:ext uri="{BB962C8B-B14F-4D97-AF65-F5344CB8AC3E}">
        <p14:creationId xmlns:p14="http://schemas.microsoft.com/office/powerpoint/2010/main" val="218371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CBFD6B-996F-4F8D-83A9-C35F0A936BB2}"/>
              </a:ext>
            </a:extLst>
          </p:cNvPr>
          <p:cNvSpPr/>
          <p:nvPr/>
        </p:nvSpPr>
        <p:spPr>
          <a:xfrm>
            <a:off x="5003383" y="26463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pc="300" dirty="0">
                <a:solidFill>
                  <a:srgbClr val="45C1A4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Source Sans Pro ExtraLight"/>
              </a:rPr>
              <a:t>产品展示</a:t>
            </a:r>
            <a:endParaRPr lang="en-US" altLang="zh-CN" sz="3600" b="1" spc="300" dirty="0">
              <a:solidFill>
                <a:srgbClr val="45C1A4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Source Sans Pro Extra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9C77FC-9D74-4EB3-B2A2-56ECA364418A}"/>
              </a:ext>
            </a:extLst>
          </p:cNvPr>
          <p:cNvSpPr/>
          <p:nvPr/>
        </p:nvSpPr>
        <p:spPr>
          <a:xfrm>
            <a:off x="4865569" y="329270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rgbClr val="45C1A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PRODUCT DISPLAY</a:t>
            </a:r>
            <a:endParaRPr lang="zh-CN" altLang="en-US" spc="300" dirty="0">
              <a:solidFill>
                <a:srgbClr val="45C1A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占位符 26">
            <a:extLst>
              <a:ext uri="{FF2B5EF4-FFF2-40B4-BE49-F238E27FC236}">
                <a16:creationId xmlns:a16="http://schemas.microsoft.com/office/drawing/2014/main" id="{73F37E54-F7D7-40A7-B0EB-E954E8A0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18699"/>
          <a:stretch>
            <a:fillRect/>
          </a:stretch>
        </p:blipFill>
        <p:spPr>
          <a:xfrm>
            <a:off x="1778558" y="2013747"/>
            <a:ext cx="2044145" cy="2042311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16658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196754-2773-4C25-8F79-093CD8BC18F8}"/>
              </a:ext>
            </a:extLst>
          </p:cNvPr>
          <p:cNvSpPr txBox="1"/>
          <p:nvPr/>
        </p:nvSpPr>
        <p:spPr>
          <a:xfrm>
            <a:off x="2611504" y="2219731"/>
            <a:ext cx="69689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https://</a:t>
            </a:r>
            <a:r>
              <a:rPr lang="en-US" altLang="zh-CN" sz="4400" dirty="0" err="1">
                <a:solidFill>
                  <a:schemeClr val="bg1"/>
                </a:solidFill>
              </a:rPr>
              <a:t>peaceloveweb2020070920200712082152.chinacloudsites.cn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9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16658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3738DD-8051-447D-94E6-325B6930021C}"/>
              </a:ext>
            </a:extLst>
          </p:cNvPr>
          <p:cNvSpPr/>
          <p:nvPr/>
        </p:nvSpPr>
        <p:spPr>
          <a:xfrm>
            <a:off x="4936719" y="2699779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rgbClr val="69B698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Source Sans Pro ExtraLight"/>
              </a:rPr>
              <a:t>产品优势</a:t>
            </a:r>
            <a:endParaRPr lang="en-US" altLang="zh-CN" sz="3600" b="1" spc="300" dirty="0">
              <a:solidFill>
                <a:srgbClr val="69B698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Source Sans Pro Extra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ACC23A-77F5-476A-ADA3-4BBF9C3F68A1}"/>
              </a:ext>
            </a:extLst>
          </p:cNvPr>
          <p:cNvSpPr/>
          <p:nvPr/>
        </p:nvSpPr>
        <p:spPr>
          <a:xfrm>
            <a:off x="4398109" y="335998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rgbClr val="69B69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PRODUCT ADVANTAGES</a:t>
            </a:r>
            <a:endParaRPr lang="zh-CN" altLang="en-US" spc="300" dirty="0">
              <a:solidFill>
                <a:srgbClr val="69B69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占位符 31">
            <a:extLst>
              <a:ext uri="{FF2B5EF4-FFF2-40B4-BE49-F238E27FC236}">
                <a16:creationId xmlns:a16="http://schemas.microsoft.com/office/drawing/2014/main" id="{CF5FC2B0-F739-47AE-9219-539FAAD10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989833"/>
            <a:ext cx="2066225" cy="2066225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67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5E46D86-FE8D-44F2-835E-2A3754D46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9" r="921" b="5824"/>
          <a:stretch/>
        </p:blipFill>
        <p:spPr>
          <a:xfrm>
            <a:off x="262629" y="174498"/>
            <a:ext cx="8506286" cy="42158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50D146-4AF1-4097-8DAC-DD315E1F4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8" r="3527" b="4561"/>
          <a:stretch/>
        </p:blipFill>
        <p:spPr>
          <a:xfrm>
            <a:off x="838199" y="1445406"/>
            <a:ext cx="9105980" cy="47020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62B72CD-6DC5-45B2-93C0-89792E0A4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" t="6737" r="4237" b="4702"/>
          <a:stretch/>
        </p:blipFill>
        <p:spPr>
          <a:xfrm>
            <a:off x="1516068" y="2731038"/>
            <a:ext cx="8964380" cy="47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7930769-919A-4F4D-89B4-58091B14D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1" y="320987"/>
            <a:ext cx="8143875" cy="8286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D2B56B0-1306-4569-8700-9101F48373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25"/>
          <a:stretch/>
        </p:blipFill>
        <p:spPr>
          <a:xfrm>
            <a:off x="204520" y="909618"/>
            <a:ext cx="8458200" cy="8487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D0DDB21-3960-4CEF-BAE4-87EB495C5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/>
          <a:stretch/>
        </p:blipFill>
        <p:spPr>
          <a:xfrm>
            <a:off x="5068515" y="1046537"/>
            <a:ext cx="5381625" cy="56864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F9DC46-98F8-42E7-8120-82D4194A1447}"/>
              </a:ext>
            </a:extLst>
          </p:cNvPr>
          <p:cNvSpPr/>
          <p:nvPr/>
        </p:nvSpPr>
        <p:spPr>
          <a:xfrm>
            <a:off x="3993502" y="5898537"/>
            <a:ext cx="7478830" cy="6948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A723EA-DBAF-4196-9E36-065874DED697}"/>
              </a:ext>
            </a:extLst>
          </p:cNvPr>
          <p:cNvGrpSpPr/>
          <p:nvPr/>
        </p:nvGrpSpPr>
        <p:grpSpPr>
          <a:xfrm>
            <a:off x="7113697" y="3456356"/>
            <a:ext cx="817282" cy="777281"/>
            <a:chOff x="3593471" y="3855820"/>
            <a:chExt cx="864096" cy="86409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502D8D-9E20-4E60-9577-A5B001C1E6A9}"/>
                </a:ext>
              </a:extLst>
            </p:cNvPr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rgbClr val="B9D51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374C4CC-2E44-4DCB-9810-497293338007}"/>
                </a:ext>
              </a:extLst>
            </p:cNvPr>
            <p:cNvSpPr txBox="1"/>
            <p:nvPr/>
          </p:nvSpPr>
          <p:spPr>
            <a:xfrm>
              <a:off x="3655533" y="397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CF2F8FF0-9EDE-4A83-BDBF-8672B74BEDD7}"/>
              </a:ext>
            </a:extLst>
          </p:cNvPr>
          <p:cNvSpPr txBox="1"/>
          <p:nvPr/>
        </p:nvSpPr>
        <p:spPr>
          <a:xfrm>
            <a:off x="8228337" y="36362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课程覆盖范围广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5F80953-D4AE-42EB-A432-234331B1A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0" t="31161" r="72597" b="34597"/>
          <a:stretch/>
        </p:blipFill>
        <p:spPr>
          <a:xfrm>
            <a:off x="469378" y="2137062"/>
            <a:ext cx="2871613" cy="23483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D006BD-AAB5-40C9-96ED-5DE6EFF14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3" t="30648" r="37237" b="11978"/>
          <a:stretch/>
        </p:blipFill>
        <p:spPr>
          <a:xfrm>
            <a:off x="3514797" y="1147980"/>
            <a:ext cx="7315200" cy="393469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E4729D9-2167-40A4-931A-FB403F23EAAD}"/>
              </a:ext>
            </a:extLst>
          </p:cNvPr>
          <p:cNvSpPr/>
          <p:nvPr/>
        </p:nvSpPr>
        <p:spPr>
          <a:xfrm>
            <a:off x="3810369" y="4485372"/>
            <a:ext cx="1258146" cy="85716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E1CD6D-8F96-4A1F-9615-8FA550BB793D}"/>
              </a:ext>
            </a:extLst>
          </p:cNvPr>
          <p:cNvSpPr/>
          <p:nvPr/>
        </p:nvSpPr>
        <p:spPr>
          <a:xfrm>
            <a:off x="945275" y="2656573"/>
            <a:ext cx="1605420" cy="15770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61B5A35-01F4-44A3-99FC-495CF2F5B126}"/>
              </a:ext>
            </a:extLst>
          </p:cNvPr>
          <p:cNvSpPr txBox="1"/>
          <p:nvPr/>
        </p:nvSpPr>
        <p:spPr>
          <a:xfrm>
            <a:off x="7317923" y="45616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课程信息全面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A723EA-DBAF-4196-9E36-065874DED697}"/>
              </a:ext>
            </a:extLst>
          </p:cNvPr>
          <p:cNvGrpSpPr/>
          <p:nvPr/>
        </p:nvGrpSpPr>
        <p:grpSpPr>
          <a:xfrm>
            <a:off x="7113697" y="3456356"/>
            <a:ext cx="817282" cy="777281"/>
            <a:chOff x="3593471" y="3855820"/>
            <a:chExt cx="864096" cy="86409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502D8D-9E20-4E60-9577-A5B001C1E6A9}"/>
                </a:ext>
              </a:extLst>
            </p:cNvPr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rgbClr val="B9D51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374C4CC-2E44-4DCB-9810-497293338007}"/>
                </a:ext>
              </a:extLst>
            </p:cNvPr>
            <p:cNvSpPr txBox="1"/>
            <p:nvPr/>
          </p:nvSpPr>
          <p:spPr>
            <a:xfrm>
              <a:off x="3655533" y="397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CF2F8FF0-9EDE-4A83-BDBF-8672B74BEDD7}"/>
              </a:ext>
            </a:extLst>
          </p:cNvPr>
          <p:cNvSpPr txBox="1"/>
          <p:nvPr/>
        </p:nvSpPr>
        <p:spPr>
          <a:xfrm>
            <a:off x="8228337" y="36362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课程覆盖范围广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6A504D6-50B0-4930-84AF-02B07C366C1E}"/>
              </a:ext>
            </a:extLst>
          </p:cNvPr>
          <p:cNvSpPr/>
          <p:nvPr/>
        </p:nvSpPr>
        <p:spPr>
          <a:xfrm>
            <a:off x="6083353" y="4396373"/>
            <a:ext cx="810023" cy="7772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BD0B048-0FEF-4E3E-93AA-69C4E23F8E6A}"/>
              </a:ext>
            </a:extLst>
          </p:cNvPr>
          <p:cNvSpPr txBox="1"/>
          <p:nvPr/>
        </p:nvSpPr>
        <p:spPr>
          <a:xfrm>
            <a:off x="6135619" y="4521936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90F6C1-949D-41C1-B0A7-1194CD31B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" t="32467" r="35816" b="39617"/>
          <a:stretch/>
        </p:blipFill>
        <p:spPr>
          <a:xfrm>
            <a:off x="1338889" y="2052249"/>
            <a:ext cx="7478830" cy="191444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BC8EF94-AE25-4D70-A63B-2D78246B0E5B}"/>
              </a:ext>
            </a:extLst>
          </p:cNvPr>
          <p:cNvSpPr/>
          <p:nvPr/>
        </p:nvSpPr>
        <p:spPr>
          <a:xfrm>
            <a:off x="1206895" y="2810161"/>
            <a:ext cx="7478830" cy="6948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0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 animBg="1"/>
      <p:bldP spid="5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61B5A35-01F4-44A3-99FC-495CF2F5B126}"/>
              </a:ext>
            </a:extLst>
          </p:cNvPr>
          <p:cNvSpPr txBox="1"/>
          <p:nvPr/>
        </p:nvSpPr>
        <p:spPr>
          <a:xfrm>
            <a:off x="7317923" y="45616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课程信息全面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A723EA-DBAF-4196-9E36-065874DED697}"/>
              </a:ext>
            </a:extLst>
          </p:cNvPr>
          <p:cNvGrpSpPr/>
          <p:nvPr/>
        </p:nvGrpSpPr>
        <p:grpSpPr>
          <a:xfrm>
            <a:off x="7113697" y="3456356"/>
            <a:ext cx="817282" cy="777281"/>
            <a:chOff x="3593471" y="3855820"/>
            <a:chExt cx="864096" cy="86409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502D8D-9E20-4E60-9577-A5B001C1E6A9}"/>
                </a:ext>
              </a:extLst>
            </p:cNvPr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rgbClr val="B9D51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374C4CC-2E44-4DCB-9810-497293338007}"/>
                </a:ext>
              </a:extLst>
            </p:cNvPr>
            <p:cNvSpPr txBox="1"/>
            <p:nvPr/>
          </p:nvSpPr>
          <p:spPr>
            <a:xfrm>
              <a:off x="3655533" y="397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CF2F8FF0-9EDE-4A83-BDBF-8672B74BEDD7}"/>
              </a:ext>
            </a:extLst>
          </p:cNvPr>
          <p:cNvSpPr txBox="1"/>
          <p:nvPr/>
        </p:nvSpPr>
        <p:spPr>
          <a:xfrm>
            <a:off x="8228337" y="36362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课程覆盖范围广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6A504D6-50B0-4930-84AF-02B07C366C1E}"/>
              </a:ext>
            </a:extLst>
          </p:cNvPr>
          <p:cNvSpPr/>
          <p:nvPr/>
        </p:nvSpPr>
        <p:spPr>
          <a:xfrm>
            <a:off x="6083353" y="4396373"/>
            <a:ext cx="810023" cy="7772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BD0B048-0FEF-4E3E-93AA-69C4E23F8E6A}"/>
              </a:ext>
            </a:extLst>
          </p:cNvPr>
          <p:cNvSpPr txBox="1"/>
          <p:nvPr/>
        </p:nvSpPr>
        <p:spPr>
          <a:xfrm>
            <a:off x="6135619" y="4521936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B31A87-5AFA-404D-8390-1718CB8279CF}"/>
              </a:ext>
            </a:extLst>
          </p:cNvPr>
          <p:cNvSpPr/>
          <p:nvPr/>
        </p:nvSpPr>
        <p:spPr>
          <a:xfrm>
            <a:off x="4699779" y="4205933"/>
            <a:ext cx="810023" cy="7772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25ADFA-DD67-4228-8FBB-90A9A53A6769}"/>
              </a:ext>
            </a:extLst>
          </p:cNvPr>
          <p:cNvSpPr txBox="1"/>
          <p:nvPr/>
        </p:nvSpPr>
        <p:spPr>
          <a:xfrm>
            <a:off x="4766770" y="4343895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A16D32-1E69-4A34-B927-AD817AAEE47E}"/>
              </a:ext>
            </a:extLst>
          </p:cNvPr>
          <p:cNvSpPr txBox="1"/>
          <p:nvPr/>
        </p:nvSpPr>
        <p:spPr>
          <a:xfrm>
            <a:off x="2250934" y="45603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功能设计人性化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E72D77-58CA-4BF1-9659-0E1532AAA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62" t="36158" r="15881" b="21467"/>
          <a:stretch/>
        </p:blipFill>
        <p:spPr>
          <a:xfrm>
            <a:off x="1416520" y="917158"/>
            <a:ext cx="4286912" cy="457065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0BEB6D3-B202-40B5-86AA-18737F6AF5B5}"/>
              </a:ext>
            </a:extLst>
          </p:cNvPr>
          <p:cNvSpPr/>
          <p:nvPr/>
        </p:nvSpPr>
        <p:spPr>
          <a:xfrm>
            <a:off x="4029486" y="1789017"/>
            <a:ext cx="980920" cy="369879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61B5A35-01F4-44A3-99FC-495CF2F5B126}"/>
              </a:ext>
            </a:extLst>
          </p:cNvPr>
          <p:cNvSpPr txBox="1"/>
          <p:nvPr/>
        </p:nvSpPr>
        <p:spPr>
          <a:xfrm>
            <a:off x="7317923" y="45616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课程信息全面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A723EA-DBAF-4196-9E36-065874DED697}"/>
              </a:ext>
            </a:extLst>
          </p:cNvPr>
          <p:cNvGrpSpPr/>
          <p:nvPr/>
        </p:nvGrpSpPr>
        <p:grpSpPr>
          <a:xfrm>
            <a:off x="7113697" y="3456356"/>
            <a:ext cx="817282" cy="777281"/>
            <a:chOff x="3593471" y="3855820"/>
            <a:chExt cx="864096" cy="86409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502D8D-9E20-4E60-9577-A5B001C1E6A9}"/>
                </a:ext>
              </a:extLst>
            </p:cNvPr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rgbClr val="B9D51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374C4CC-2E44-4DCB-9810-497293338007}"/>
                </a:ext>
              </a:extLst>
            </p:cNvPr>
            <p:cNvSpPr txBox="1"/>
            <p:nvPr/>
          </p:nvSpPr>
          <p:spPr>
            <a:xfrm>
              <a:off x="3655533" y="397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CF2F8FF0-9EDE-4A83-BDBF-8672B74BEDD7}"/>
              </a:ext>
            </a:extLst>
          </p:cNvPr>
          <p:cNvSpPr txBox="1"/>
          <p:nvPr/>
        </p:nvSpPr>
        <p:spPr>
          <a:xfrm>
            <a:off x="8228337" y="36362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课程覆盖范围广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6A504D6-50B0-4930-84AF-02B07C366C1E}"/>
              </a:ext>
            </a:extLst>
          </p:cNvPr>
          <p:cNvSpPr/>
          <p:nvPr/>
        </p:nvSpPr>
        <p:spPr>
          <a:xfrm>
            <a:off x="6083353" y="4396373"/>
            <a:ext cx="810023" cy="7772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BD0B048-0FEF-4E3E-93AA-69C4E23F8E6A}"/>
              </a:ext>
            </a:extLst>
          </p:cNvPr>
          <p:cNvSpPr txBox="1"/>
          <p:nvPr/>
        </p:nvSpPr>
        <p:spPr>
          <a:xfrm>
            <a:off x="6135619" y="4521936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B31A87-5AFA-404D-8390-1718CB8279CF}"/>
              </a:ext>
            </a:extLst>
          </p:cNvPr>
          <p:cNvSpPr/>
          <p:nvPr/>
        </p:nvSpPr>
        <p:spPr>
          <a:xfrm>
            <a:off x="4699779" y="4205933"/>
            <a:ext cx="810023" cy="7772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25ADFA-DD67-4228-8FBB-90A9A53A6769}"/>
              </a:ext>
            </a:extLst>
          </p:cNvPr>
          <p:cNvSpPr txBox="1"/>
          <p:nvPr/>
        </p:nvSpPr>
        <p:spPr>
          <a:xfrm>
            <a:off x="4766770" y="4343895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A16D32-1E69-4A34-B927-AD817AAEE47E}"/>
              </a:ext>
            </a:extLst>
          </p:cNvPr>
          <p:cNvSpPr txBox="1"/>
          <p:nvPr/>
        </p:nvSpPr>
        <p:spPr>
          <a:xfrm>
            <a:off x="2250934" y="45603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功能设计人性化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A144DD-4EC4-419D-B45F-1BB35C655475}"/>
              </a:ext>
            </a:extLst>
          </p:cNvPr>
          <p:cNvSpPr/>
          <p:nvPr/>
        </p:nvSpPr>
        <p:spPr>
          <a:xfrm>
            <a:off x="4140030" y="3033125"/>
            <a:ext cx="810023" cy="77728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F547502-71A9-48CB-9981-84F0D14DC418}"/>
              </a:ext>
            </a:extLst>
          </p:cNvPr>
          <p:cNvSpPr txBox="1"/>
          <p:nvPr/>
        </p:nvSpPr>
        <p:spPr>
          <a:xfrm>
            <a:off x="4207021" y="317108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B8F1DEC-A916-4189-997A-8CF9252B53F0}"/>
              </a:ext>
            </a:extLst>
          </p:cNvPr>
          <p:cNvSpPr txBox="1"/>
          <p:nvPr/>
        </p:nvSpPr>
        <p:spPr>
          <a:xfrm>
            <a:off x="1503184" y="31745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课程信息灵活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6535D9-DAD3-45C6-B3CC-0D282E7B0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7" t="23146" r="23317" b="8750"/>
          <a:stretch/>
        </p:blipFill>
        <p:spPr>
          <a:xfrm>
            <a:off x="531716" y="608501"/>
            <a:ext cx="6394292" cy="46706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7C6325-DAEF-4E4A-B43B-EB762BC75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7" t="23146" r="22236" b="8209"/>
          <a:stretch/>
        </p:blipFill>
        <p:spPr>
          <a:xfrm>
            <a:off x="771996" y="1975935"/>
            <a:ext cx="6638132" cy="47076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DBE286-7629-415C-A868-8856E69ADC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06" t="23146" r="24052" b="8209"/>
          <a:stretch/>
        </p:blipFill>
        <p:spPr>
          <a:xfrm>
            <a:off x="5352187" y="442778"/>
            <a:ext cx="6747309" cy="47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8784353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C9564F-805D-478A-9517-4F074E371E8D}"/>
              </a:ext>
            </a:extLst>
          </p:cNvPr>
          <p:cNvSpPr/>
          <p:nvPr/>
        </p:nvSpPr>
        <p:spPr>
          <a:xfrm>
            <a:off x="4238624" y="1861994"/>
            <a:ext cx="7477754" cy="45243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9D7ECF-9AB3-4D42-AF90-894CD6AA36D7}"/>
              </a:ext>
            </a:extLst>
          </p:cNvPr>
          <p:cNvSpPr txBox="1"/>
          <p:nvPr/>
        </p:nvSpPr>
        <p:spPr>
          <a:xfrm>
            <a:off x="643610" y="2139386"/>
            <a:ext cx="10843539" cy="37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浪霄课程网</a:t>
            </a:r>
            <a:endParaRPr lang="en-US" altLang="zh-CN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——</a:t>
            </a:r>
            <a:r>
              <a:rPr lang="zh-CN" altLang="en-US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线上发布会</a:t>
            </a:r>
            <a:endParaRPr lang="en-US" altLang="zh-C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团队：</a:t>
            </a:r>
            <a:r>
              <a:rPr lang="en-US" altLang="zh-CN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peace &amp; love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发布人：林玉琴</a:t>
            </a:r>
          </a:p>
        </p:txBody>
      </p:sp>
    </p:spTree>
    <p:extLst>
      <p:ext uri="{BB962C8B-B14F-4D97-AF65-F5344CB8AC3E}">
        <p14:creationId xmlns:p14="http://schemas.microsoft.com/office/powerpoint/2010/main" val="4033525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61B5A35-01F4-44A3-99FC-495CF2F5B126}"/>
              </a:ext>
            </a:extLst>
          </p:cNvPr>
          <p:cNvSpPr txBox="1"/>
          <p:nvPr/>
        </p:nvSpPr>
        <p:spPr>
          <a:xfrm>
            <a:off x="7317923" y="45616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课程信息全面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C84C515-9969-40C0-BCE8-988E0E293E28}"/>
              </a:ext>
            </a:extLst>
          </p:cNvPr>
          <p:cNvSpPr/>
          <p:nvPr/>
        </p:nvSpPr>
        <p:spPr bwMode="auto">
          <a:xfrm>
            <a:off x="4699799" y="2137062"/>
            <a:ext cx="2792382" cy="2655712"/>
          </a:xfrm>
          <a:prstGeom prst="ellipse">
            <a:avLst/>
          </a:prstGeom>
          <a:solidFill>
            <a:srgbClr val="45C1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497" tIns="33748" rIns="67497" bIns="33748" numCol="1" rtlCol="0" anchor="t" anchorCtr="0" compatLnSpc="1">
            <a:prstTxWarp prst="textNoShape">
              <a:avLst/>
            </a:prstTxWarp>
          </a:bodyPr>
          <a:lstStyle/>
          <a:p>
            <a:pPr defTabSz="675010"/>
            <a:endParaRPr lang="zh-CN" altLang="en-US" sz="132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9D55E12-13F2-4E3A-A09E-6DEA1694CBAF}"/>
              </a:ext>
            </a:extLst>
          </p:cNvPr>
          <p:cNvSpPr txBox="1"/>
          <p:nvPr/>
        </p:nvSpPr>
        <p:spPr>
          <a:xfrm>
            <a:off x="5068515" y="3202487"/>
            <a:ext cx="18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6B4CD90-5BD1-4CBE-9ACF-347D85F536CA}"/>
              </a:ext>
            </a:extLst>
          </p:cNvPr>
          <p:cNvGrpSpPr/>
          <p:nvPr/>
        </p:nvGrpSpPr>
        <p:grpSpPr>
          <a:xfrm>
            <a:off x="6938755" y="2407955"/>
            <a:ext cx="817282" cy="777281"/>
            <a:chOff x="3405766" y="2600174"/>
            <a:chExt cx="864096" cy="86409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C3CC297-4461-40B6-9B3C-DB0AFD2A7E13}"/>
                </a:ext>
              </a:extLst>
            </p:cNvPr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rgbClr val="0E7FB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705A7DE-F47D-48A4-A072-DED5ACED6E6A}"/>
                </a:ext>
              </a:extLst>
            </p:cNvPr>
            <p:cNvSpPr txBox="1"/>
            <p:nvPr/>
          </p:nvSpPr>
          <p:spPr>
            <a:xfrm>
              <a:off x="3452332" y="270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9A723EA-DBAF-4196-9E36-065874DED697}"/>
              </a:ext>
            </a:extLst>
          </p:cNvPr>
          <p:cNvGrpSpPr/>
          <p:nvPr/>
        </p:nvGrpSpPr>
        <p:grpSpPr>
          <a:xfrm>
            <a:off x="7113697" y="3456356"/>
            <a:ext cx="817282" cy="777281"/>
            <a:chOff x="3593471" y="3855820"/>
            <a:chExt cx="864096" cy="86409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A502D8D-9E20-4E60-9577-A5B001C1E6A9}"/>
                </a:ext>
              </a:extLst>
            </p:cNvPr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rgbClr val="B9D51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7497" tIns="33748" rIns="67497" bIns="33748" numCol="1" rtlCol="0" anchor="t" anchorCtr="0" compatLnSpc="1">
              <a:prstTxWarp prst="textNoShape">
                <a:avLst/>
              </a:prstTxWarp>
            </a:bodyPr>
            <a:lstStyle/>
            <a:p>
              <a:pPr defTabSz="675010"/>
              <a:endParaRPr lang="zh-CN" altLang="en-US" sz="1329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4374C4CC-2E44-4DCB-9810-497293338007}"/>
                </a:ext>
              </a:extLst>
            </p:cNvPr>
            <p:cNvSpPr txBox="1"/>
            <p:nvPr/>
          </p:nvSpPr>
          <p:spPr>
            <a:xfrm>
              <a:off x="3655533" y="3978804"/>
              <a:ext cx="793086" cy="679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58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CF2F8FF0-9EDE-4A83-BDBF-8672B74BEDD7}"/>
              </a:ext>
            </a:extLst>
          </p:cNvPr>
          <p:cNvSpPr txBox="1"/>
          <p:nvPr/>
        </p:nvSpPr>
        <p:spPr>
          <a:xfrm>
            <a:off x="8228337" y="36362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课程覆盖范围广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C8AA0EE0-9CC7-4893-BA63-0AD59DF67548}"/>
              </a:ext>
            </a:extLst>
          </p:cNvPr>
          <p:cNvSpPr txBox="1"/>
          <p:nvPr/>
        </p:nvSpPr>
        <p:spPr>
          <a:xfrm>
            <a:off x="8127221" y="25719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平台使用方便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CB6B1F7E-C455-48B1-83F5-C921C1E3FB8A}"/>
              </a:ext>
            </a:extLst>
          </p:cNvPr>
          <p:cNvSpPr txBox="1"/>
          <p:nvPr/>
        </p:nvSpPr>
        <p:spPr>
          <a:xfrm>
            <a:off x="7317923" y="1640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平台设计精美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6A504D6-50B0-4930-84AF-02B07C366C1E}"/>
              </a:ext>
            </a:extLst>
          </p:cNvPr>
          <p:cNvSpPr/>
          <p:nvPr/>
        </p:nvSpPr>
        <p:spPr>
          <a:xfrm>
            <a:off x="6083353" y="4396373"/>
            <a:ext cx="810023" cy="7772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BD0B048-0FEF-4E3E-93AA-69C4E23F8E6A}"/>
              </a:ext>
            </a:extLst>
          </p:cNvPr>
          <p:cNvSpPr txBox="1"/>
          <p:nvPr/>
        </p:nvSpPr>
        <p:spPr>
          <a:xfrm>
            <a:off x="6135619" y="4521936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B31A87-5AFA-404D-8390-1718CB8279CF}"/>
              </a:ext>
            </a:extLst>
          </p:cNvPr>
          <p:cNvSpPr/>
          <p:nvPr/>
        </p:nvSpPr>
        <p:spPr>
          <a:xfrm>
            <a:off x="4699779" y="4205933"/>
            <a:ext cx="810023" cy="7772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25ADFA-DD67-4228-8FBB-90A9A53A6769}"/>
              </a:ext>
            </a:extLst>
          </p:cNvPr>
          <p:cNvSpPr txBox="1"/>
          <p:nvPr/>
        </p:nvSpPr>
        <p:spPr>
          <a:xfrm>
            <a:off x="4766770" y="4343895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A16D32-1E69-4A34-B927-AD817AAEE47E}"/>
              </a:ext>
            </a:extLst>
          </p:cNvPr>
          <p:cNvSpPr txBox="1"/>
          <p:nvPr/>
        </p:nvSpPr>
        <p:spPr>
          <a:xfrm>
            <a:off x="2250934" y="45603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功能设计人性化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A144DD-4EC4-419D-B45F-1BB35C655475}"/>
              </a:ext>
            </a:extLst>
          </p:cNvPr>
          <p:cNvSpPr/>
          <p:nvPr/>
        </p:nvSpPr>
        <p:spPr>
          <a:xfrm>
            <a:off x="4140030" y="3033125"/>
            <a:ext cx="810023" cy="77728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F547502-71A9-48CB-9981-84F0D14DC418}"/>
              </a:ext>
            </a:extLst>
          </p:cNvPr>
          <p:cNvSpPr txBox="1"/>
          <p:nvPr/>
        </p:nvSpPr>
        <p:spPr>
          <a:xfrm>
            <a:off x="4207021" y="317108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B8F1DEC-A916-4189-997A-8CF9252B53F0}"/>
              </a:ext>
            </a:extLst>
          </p:cNvPr>
          <p:cNvSpPr txBox="1"/>
          <p:nvPr/>
        </p:nvSpPr>
        <p:spPr>
          <a:xfrm>
            <a:off x="1503184" y="31745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课程信息灵活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19F9215-F4E1-4F34-8463-BF9476AE537F}"/>
              </a:ext>
            </a:extLst>
          </p:cNvPr>
          <p:cNvSpPr/>
          <p:nvPr/>
        </p:nvSpPr>
        <p:spPr>
          <a:xfrm>
            <a:off x="4641252" y="1913580"/>
            <a:ext cx="810023" cy="777281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88B954F-857E-46A2-B4E2-D1876E467742}"/>
              </a:ext>
            </a:extLst>
          </p:cNvPr>
          <p:cNvSpPr txBox="1"/>
          <p:nvPr/>
        </p:nvSpPr>
        <p:spPr>
          <a:xfrm>
            <a:off x="4708243" y="2051542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297AAF-8700-404A-B862-C10F6360CB85}"/>
              </a:ext>
            </a:extLst>
          </p:cNvPr>
          <p:cNvSpPr/>
          <p:nvPr/>
        </p:nvSpPr>
        <p:spPr>
          <a:xfrm>
            <a:off x="5944642" y="1587295"/>
            <a:ext cx="810023" cy="7772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2C1DE9CA-CB8C-4F2F-B4DC-0603B525D0D9}"/>
              </a:ext>
            </a:extLst>
          </p:cNvPr>
          <p:cNvSpPr txBox="1"/>
          <p:nvPr/>
        </p:nvSpPr>
        <p:spPr>
          <a:xfrm>
            <a:off x="6011633" y="1725257"/>
            <a:ext cx="585417" cy="50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58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58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2D123E86-9ED0-4ACD-8481-D7D052489F77}"/>
              </a:ext>
            </a:extLst>
          </p:cNvPr>
          <p:cNvSpPr txBox="1"/>
          <p:nvPr/>
        </p:nvSpPr>
        <p:spPr>
          <a:xfrm>
            <a:off x="1908764" y="19677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增设选课状态管理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3B2C691-B0E5-4336-9CBD-B9CC2E4EF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3" t="23145" r="16679" b="8333"/>
          <a:stretch/>
        </p:blipFill>
        <p:spPr>
          <a:xfrm>
            <a:off x="636230" y="821484"/>
            <a:ext cx="7907612" cy="469920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6AAF44A-F064-4389-AC68-83D7D4343C0E}"/>
              </a:ext>
            </a:extLst>
          </p:cNvPr>
          <p:cNvSpPr/>
          <p:nvPr/>
        </p:nvSpPr>
        <p:spPr>
          <a:xfrm>
            <a:off x="6443370" y="2121930"/>
            <a:ext cx="1419995" cy="369879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1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02C4E6-A93D-48CF-9FFB-53DB7B37B96D}"/>
              </a:ext>
            </a:extLst>
          </p:cNvPr>
          <p:cNvSpPr/>
          <p:nvPr/>
        </p:nvSpPr>
        <p:spPr>
          <a:xfrm>
            <a:off x="1316333" y="1185705"/>
            <a:ext cx="3339563" cy="434088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F58215-9ADE-495F-808D-3E08B0DE600A}"/>
              </a:ext>
            </a:extLst>
          </p:cNvPr>
          <p:cNvGrpSpPr/>
          <p:nvPr/>
        </p:nvGrpSpPr>
        <p:grpSpPr>
          <a:xfrm>
            <a:off x="4985681" y="1096405"/>
            <a:ext cx="5626640" cy="4665190"/>
            <a:chOff x="4833694" y="1530671"/>
            <a:chExt cx="4459528" cy="3599267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99E63C08-F760-4824-9384-469A3D721CD2}"/>
                </a:ext>
              </a:extLst>
            </p:cNvPr>
            <p:cNvSpPr txBox="1"/>
            <p:nvPr/>
          </p:nvSpPr>
          <p:spPr>
            <a:xfrm>
              <a:off x="4904399" y="2603175"/>
              <a:ext cx="4311270" cy="25267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我们是一支专业的团队。我们的成员毕业于国内知名大学，学习了专业的计算机知识。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我们是一支年轻的团队。我们的成员平均年龄仅有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岁，充满了朝气和创新精神。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我们是一支专注的团队。我们坚信，好的项目源自认真高效的工作。只有专注，才能做好项目。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我们是一支有目标的团队。我们虽然不是出生于软件工程专业，但我们一样可以把项目做到最好。</a:t>
              </a:r>
              <a:endPara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2653FE0-D59F-404E-9BB2-3699C9B0C750}"/>
                </a:ext>
              </a:extLst>
            </p:cNvPr>
            <p:cNvGrpSpPr/>
            <p:nvPr/>
          </p:nvGrpSpPr>
          <p:grpSpPr>
            <a:xfrm>
              <a:off x="4833694" y="1530671"/>
              <a:ext cx="988604" cy="988604"/>
              <a:chOff x="2341107" y="1055984"/>
              <a:chExt cx="988604" cy="988604"/>
            </a:xfrm>
            <a:solidFill>
              <a:srgbClr val="45C1A4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7BF5A22-0386-4284-9340-169163553899}"/>
                  </a:ext>
                </a:extLst>
              </p:cNvPr>
              <p:cNvSpPr/>
              <p:nvPr/>
            </p:nvSpPr>
            <p:spPr>
              <a:xfrm>
                <a:off x="2341107" y="1055984"/>
                <a:ext cx="988604" cy="9886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33">
                <a:extLst>
                  <a:ext uri="{FF2B5EF4-FFF2-40B4-BE49-F238E27FC236}">
                    <a16:creationId xmlns:a16="http://schemas.microsoft.com/office/drawing/2014/main" id="{A0E71C43-B8AB-484E-A19E-C1BE43210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812" y="1334843"/>
                <a:ext cx="847194" cy="33243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快捷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6CB8A0C-1E72-4ECD-AA2E-A888B90B4895}"/>
                </a:ext>
              </a:extLst>
            </p:cNvPr>
            <p:cNvGrpSpPr/>
            <p:nvPr/>
          </p:nvGrpSpPr>
          <p:grpSpPr>
            <a:xfrm>
              <a:off x="5990669" y="1530671"/>
              <a:ext cx="988604" cy="988604"/>
              <a:chOff x="3498082" y="1055984"/>
              <a:chExt cx="988604" cy="988604"/>
            </a:xfrm>
            <a:solidFill>
              <a:srgbClr val="B9D51F"/>
            </a:solidFill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E98F97C-D8E7-410D-9842-72497E02FE62}"/>
                  </a:ext>
                </a:extLst>
              </p:cNvPr>
              <p:cNvSpPr/>
              <p:nvPr/>
            </p:nvSpPr>
            <p:spPr>
              <a:xfrm>
                <a:off x="3498082" y="1055984"/>
                <a:ext cx="988604" cy="9886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33">
                <a:extLst>
                  <a:ext uri="{FF2B5EF4-FFF2-40B4-BE49-F238E27FC236}">
                    <a16:creationId xmlns:a16="http://schemas.microsoft.com/office/drawing/2014/main" id="{F5C19A9C-A454-4129-A92F-8E1F4E6E0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317" y="1334842"/>
                <a:ext cx="780133" cy="3324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方便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988BC6-D843-42EF-AC54-824059D7E225}"/>
                </a:ext>
              </a:extLst>
            </p:cNvPr>
            <p:cNvGrpSpPr/>
            <p:nvPr/>
          </p:nvGrpSpPr>
          <p:grpSpPr>
            <a:xfrm>
              <a:off x="7170883" y="1530671"/>
              <a:ext cx="988604" cy="988604"/>
              <a:chOff x="4678296" y="1055984"/>
              <a:chExt cx="988604" cy="988604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8389B1E-B7A8-4BA4-B23E-485D56CFB0DE}"/>
                  </a:ext>
                </a:extLst>
              </p:cNvPr>
              <p:cNvSpPr/>
              <p:nvPr/>
            </p:nvSpPr>
            <p:spPr>
              <a:xfrm>
                <a:off x="4678296" y="1055984"/>
                <a:ext cx="988604" cy="988604"/>
              </a:xfrm>
              <a:prstGeom prst="ellipse">
                <a:avLst/>
              </a:prstGeom>
              <a:solidFill>
                <a:srgbClr val="0E7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33">
                <a:extLst>
                  <a:ext uri="{FF2B5EF4-FFF2-40B4-BE49-F238E27FC236}">
                    <a16:creationId xmlns:a16="http://schemas.microsoft.com/office/drawing/2014/main" id="{BF17412D-5F7A-4F8D-B87E-62BB2DB1C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1647" y="1320025"/>
                <a:ext cx="857676" cy="33243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服务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F7C8AA1-76B9-45C4-99AF-EE58AD3C1924}"/>
                </a:ext>
              </a:extLst>
            </p:cNvPr>
            <p:cNvGrpSpPr/>
            <p:nvPr/>
          </p:nvGrpSpPr>
          <p:grpSpPr>
            <a:xfrm>
              <a:off x="8304618" y="1530671"/>
              <a:ext cx="988604" cy="988604"/>
              <a:chOff x="5812031" y="1055984"/>
              <a:chExt cx="988604" cy="98860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3FB63E2-70DB-48E4-B855-7451659C52A8}"/>
                  </a:ext>
                </a:extLst>
              </p:cNvPr>
              <p:cNvSpPr/>
              <p:nvPr/>
            </p:nvSpPr>
            <p:spPr>
              <a:xfrm>
                <a:off x="5812031" y="1055984"/>
                <a:ext cx="988604" cy="988604"/>
              </a:xfrm>
              <a:prstGeom prst="ellipse">
                <a:avLst/>
              </a:prstGeom>
              <a:solidFill>
                <a:srgbClr val="45C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33">
                <a:extLst>
                  <a:ext uri="{FF2B5EF4-FFF2-40B4-BE49-F238E27FC236}">
                    <a16:creationId xmlns:a16="http://schemas.microsoft.com/office/drawing/2014/main" id="{3923DBBB-4D09-4B73-A21B-5E5C6EAA9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613" y="1285042"/>
                <a:ext cx="898188" cy="33243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品质</a:t>
                </a:r>
              </a:p>
            </p:txBody>
          </p:sp>
        </p:grpSp>
      </p:grpSp>
      <p:sp>
        <p:nvSpPr>
          <p:cNvPr id="21" name="斜纹 20">
            <a:extLst>
              <a:ext uri="{FF2B5EF4-FFF2-40B4-BE49-F238E27FC236}">
                <a16:creationId xmlns:a16="http://schemas.microsoft.com/office/drawing/2014/main" id="{0428843F-393C-4E46-8EEB-084CE957BE3A}"/>
              </a:ext>
            </a:extLst>
          </p:cNvPr>
          <p:cNvSpPr/>
          <p:nvPr/>
        </p:nvSpPr>
        <p:spPr>
          <a:xfrm>
            <a:off x="1828802" y="1552345"/>
            <a:ext cx="359773" cy="359773"/>
          </a:xfrm>
          <a:prstGeom prst="diagStri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斜纹 21">
            <a:extLst>
              <a:ext uri="{FF2B5EF4-FFF2-40B4-BE49-F238E27FC236}">
                <a16:creationId xmlns:a16="http://schemas.microsoft.com/office/drawing/2014/main" id="{9746CC0A-18B4-43E5-A1A0-59962DE7B03E}"/>
              </a:ext>
            </a:extLst>
          </p:cNvPr>
          <p:cNvSpPr/>
          <p:nvPr/>
        </p:nvSpPr>
        <p:spPr>
          <a:xfrm rot="10800000">
            <a:off x="4132253" y="4715168"/>
            <a:ext cx="359773" cy="35977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56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4C89AE-3614-4631-87EC-2E4F70B2228E}"/>
              </a:ext>
            </a:extLst>
          </p:cNvPr>
          <p:cNvSpPr txBox="1"/>
          <p:nvPr/>
        </p:nvSpPr>
        <p:spPr>
          <a:xfrm>
            <a:off x="1314487" y="1881176"/>
            <a:ext cx="102732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致谢：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感谢武汉大学和东方瑞通提供的良好的实训环境和优质的教学资源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感谢刘兆生老师、孙颖老师、赵长江老师和教务处覃老师的指导和帮助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感谢网上博客对我们技术开发的帮助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感谢家人们对我们多年的培养和鼓励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78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645B94-64DA-4EBC-8960-D67EDFE9D164}"/>
              </a:ext>
            </a:extLst>
          </p:cNvPr>
          <p:cNvSpPr/>
          <p:nvPr/>
        </p:nvSpPr>
        <p:spPr>
          <a:xfrm>
            <a:off x="2690962" y="2449339"/>
            <a:ext cx="642446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91423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BD1B77-C88A-4DCC-888D-42D46A27B70D}"/>
              </a:ext>
            </a:extLst>
          </p:cNvPr>
          <p:cNvGrpSpPr/>
          <p:nvPr/>
        </p:nvGrpSpPr>
        <p:grpSpPr>
          <a:xfrm>
            <a:off x="1559043" y="1495169"/>
            <a:ext cx="4393305" cy="3277646"/>
            <a:chOff x="895916" y="2158963"/>
            <a:chExt cx="4393305" cy="1545630"/>
          </a:xfrm>
        </p:grpSpPr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AB8914E1-3369-4E28-B92A-B55ECF59C85F}"/>
                </a:ext>
              </a:extLst>
            </p:cNvPr>
            <p:cNvSpPr txBox="1"/>
            <p:nvPr/>
          </p:nvSpPr>
          <p:spPr>
            <a:xfrm>
              <a:off x="895916" y="2158963"/>
              <a:ext cx="3468264" cy="965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8800" b="1" spc="300" dirty="0">
                  <a:solidFill>
                    <a:schemeClr val="bg1"/>
                  </a:solidFill>
                  <a:latin typeface="Brush Script MT" panose="03060802040406070304" pitchFamily="66" charset="0"/>
                  <a:ea typeface="微软雅黑" panose="020B0503020204020204" pitchFamily="34" charset="-122"/>
                </a:rPr>
                <a:t>peace</a:t>
              </a:r>
              <a:r>
                <a:rPr lang="en-US" altLang="zh-CN" sz="45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  <a:p>
              <a:r>
                <a:rPr lang="en-US" altLang="zh-CN" sz="45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4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en-US" altLang="zh-CN" sz="45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45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D4E6C7E4-62A8-40E2-98ED-7CB3686A418E}"/>
                </a:ext>
              </a:extLst>
            </p:cNvPr>
            <p:cNvSpPr txBox="1"/>
            <p:nvPr/>
          </p:nvSpPr>
          <p:spPr>
            <a:xfrm>
              <a:off x="2361731" y="3065989"/>
              <a:ext cx="2927490" cy="6386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8800" b="1" spc="300" dirty="0">
                  <a:solidFill>
                    <a:schemeClr val="bg1"/>
                  </a:solidFill>
                  <a:latin typeface="Brush Script MT" panose="03060802040406070304" pitchFamily="66" charset="0"/>
                  <a:ea typeface="微软雅黑" panose="020B0503020204020204" pitchFamily="34" charset="-122"/>
                </a:rPr>
                <a:t>love</a:t>
              </a:r>
              <a:endParaRPr lang="zh-CN" altLang="en-US" sz="8800" b="1" spc="300" dirty="0">
                <a:solidFill>
                  <a:schemeClr val="bg1"/>
                </a:solidFill>
                <a:latin typeface="Brush Script MT" panose="03060802040406070304" pitchFamily="66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CAB9CD-64B5-456F-9A7C-C763068A1E04}"/>
              </a:ext>
            </a:extLst>
          </p:cNvPr>
          <p:cNvGrpSpPr/>
          <p:nvPr/>
        </p:nvGrpSpPr>
        <p:grpSpPr>
          <a:xfrm>
            <a:off x="5287714" y="964642"/>
            <a:ext cx="5504215" cy="4809087"/>
            <a:chOff x="5287714" y="964642"/>
            <a:chExt cx="5504215" cy="480908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03AC94E-6D93-4697-8260-C7075D3113EC}"/>
                </a:ext>
              </a:extLst>
            </p:cNvPr>
            <p:cNvGrpSpPr/>
            <p:nvPr/>
          </p:nvGrpSpPr>
          <p:grpSpPr>
            <a:xfrm>
              <a:off x="5287714" y="964642"/>
              <a:ext cx="5504215" cy="4809087"/>
              <a:chOff x="5550883" y="1693226"/>
              <a:chExt cx="3046304" cy="2609746"/>
            </a:xfrm>
          </p:grpSpPr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6ABF24B1-AE6D-4732-A356-5708E8768A14}"/>
                  </a:ext>
                </a:extLst>
              </p:cNvPr>
              <p:cNvSpPr txBox="1"/>
              <p:nvPr/>
            </p:nvSpPr>
            <p:spPr>
              <a:xfrm>
                <a:off x="6240292" y="1896068"/>
                <a:ext cx="2356895" cy="127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600"/>
                  </a:lnSpc>
                  <a:defRPr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ts val="18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杨金鹏、彭子晨、林玉琴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C2CE538-33A1-4FCE-99AB-AB4A3AAB092A}"/>
                  </a:ext>
                </a:extLst>
              </p:cNvPr>
              <p:cNvSpPr txBox="1"/>
              <p:nvPr/>
            </p:nvSpPr>
            <p:spPr>
              <a:xfrm>
                <a:off x="6246767" y="2255850"/>
                <a:ext cx="1740083" cy="722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800"/>
                  </a:lnSpc>
                  <a:defRPr sz="16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solidFill>
                      <a:schemeClr val="bg1"/>
                    </a:solidFill>
                  </a:rPr>
                  <a:t>友善关爱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solidFill>
                      <a:schemeClr val="bg1"/>
                    </a:solidFill>
                  </a:rPr>
                  <a:t>予人帮助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Peace &amp; love</a:t>
                </a:r>
              </a:p>
            </p:txBody>
          </p:sp>
          <p:sp>
            <p:nvSpPr>
              <p:cNvPr id="12" name="Oval 13">
                <a:extLst>
                  <a:ext uri="{FF2B5EF4-FFF2-40B4-BE49-F238E27FC236}">
                    <a16:creationId xmlns:a16="http://schemas.microsoft.com/office/drawing/2014/main" id="{B11ACFD6-5475-441D-A9E2-38BEECCD0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0883" y="1693226"/>
                <a:ext cx="542720" cy="542718"/>
              </a:xfrm>
              <a:prstGeom prst="ellipse">
                <a:avLst/>
              </a:prstGeom>
              <a:solidFill>
                <a:srgbClr val="45C1A4"/>
              </a:solidFill>
              <a:ln w="19050"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团队成员</a:t>
                </a:r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F359AA08-D5D5-4958-93DB-EB844D867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0883" y="2382236"/>
                <a:ext cx="542720" cy="542718"/>
              </a:xfrm>
              <a:prstGeom prst="ellipse">
                <a:avLst/>
              </a:prstGeom>
              <a:solidFill>
                <a:srgbClr val="45C1A4"/>
              </a:solidFill>
              <a:ln w="19050"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团队宗旨</a:t>
                </a:r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369D9D-2DD7-48E6-B3EB-041693D68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0884" y="3071246"/>
                <a:ext cx="542720" cy="542718"/>
              </a:xfrm>
              <a:prstGeom prst="ellipse">
                <a:avLst/>
              </a:prstGeom>
              <a:solidFill>
                <a:srgbClr val="45C1A4"/>
              </a:solidFill>
              <a:ln w="19050"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en-US" altLang="zh-CN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logo</a:t>
                </a:r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16266AE8-B2C9-4824-89C3-D824E02EC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0885" y="3760255"/>
                <a:ext cx="542720" cy="542717"/>
              </a:xfrm>
              <a:prstGeom prst="ellipse">
                <a:avLst/>
              </a:prstGeom>
              <a:solidFill>
                <a:srgbClr val="45C1A4"/>
              </a:solidFill>
              <a:ln w="19050"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团队理念</a:t>
                </a:r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30">
                <a:extLst>
                  <a:ext uri="{FF2B5EF4-FFF2-40B4-BE49-F238E27FC236}">
                    <a16:creationId xmlns:a16="http://schemas.microsoft.com/office/drawing/2014/main" id="{705B9593-E79B-4A0A-8728-681E84DD5A8A}"/>
                  </a:ext>
                </a:extLst>
              </p:cNvPr>
              <p:cNvSpPr txBox="1"/>
              <p:nvPr/>
            </p:nvSpPr>
            <p:spPr>
              <a:xfrm>
                <a:off x="6231114" y="3797052"/>
                <a:ext cx="2141036" cy="505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800"/>
                  </a:lnSpc>
                  <a:defRPr sz="14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wish you joy</a:t>
                </a:r>
                <a:r>
                  <a:rPr lang="zh-CN" altLang="zh-CN" sz="2000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love and peace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zh-CN" sz="2000" dirty="0">
                    <a:solidFill>
                      <a:schemeClr val="bg1"/>
                    </a:solidFill>
                  </a:rPr>
                  <a:t>快乐，爱与和平</a:t>
                </a:r>
              </a:p>
            </p:txBody>
          </p:sp>
        </p:grpSp>
        <p:pic>
          <p:nvPicPr>
            <p:cNvPr id="5121" name="Picture 1">
              <a:extLst>
                <a:ext uri="{FF2B5EF4-FFF2-40B4-BE49-F238E27FC236}">
                  <a16:creationId xmlns:a16="http://schemas.microsoft.com/office/drawing/2014/main" id="{7EDD56AB-F345-4EF3-8EF8-6466D825D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072" y="3585257"/>
              <a:ext cx="962820" cy="96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97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31">
            <a:extLst>
              <a:ext uri="{FF2B5EF4-FFF2-40B4-BE49-F238E27FC236}">
                <a16:creationId xmlns:a16="http://schemas.microsoft.com/office/drawing/2014/main" id="{9D33A86E-1851-4BA5-A60A-F5491FFB1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3959"/>
            <a:ext cx="1766888" cy="1766888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占位符 26">
            <a:extLst>
              <a:ext uri="{FF2B5EF4-FFF2-40B4-BE49-F238E27FC236}">
                <a16:creationId xmlns:a16="http://schemas.microsoft.com/office/drawing/2014/main" id="{64A59D82-1A0F-446F-B048-308D0656CB8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18699"/>
          <a:stretch>
            <a:fillRect/>
          </a:stretch>
        </p:blipFill>
        <p:spPr>
          <a:xfrm>
            <a:off x="8311097" y="3760390"/>
            <a:ext cx="1768475" cy="1766888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占位符 1">
            <a:extLst>
              <a:ext uri="{FF2B5EF4-FFF2-40B4-BE49-F238E27FC236}">
                <a16:creationId xmlns:a16="http://schemas.microsoft.com/office/drawing/2014/main" id="{6D955786-4B9B-4298-9E62-D8C23ADC2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13" y="1193959"/>
            <a:ext cx="1766888" cy="1766888"/>
          </a:xfrm>
          <a:prstGeom prst="ellipse">
            <a:avLst/>
          </a:prstGeom>
          <a:blipFill>
            <a:blip r:embed="rId6">
              <a:grayscl/>
            </a:blip>
            <a:stretch>
              <a:fillRect/>
            </a:stretch>
          </a:blip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占位符 2">
            <a:extLst>
              <a:ext uri="{FF2B5EF4-FFF2-40B4-BE49-F238E27FC236}">
                <a16:creationId xmlns:a16="http://schemas.microsoft.com/office/drawing/2014/main" id="{A79C13D5-168A-439A-8D37-4A6ABFE79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01" y="3760390"/>
            <a:ext cx="1766888" cy="1766888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33">
            <a:extLst>
              <a:ext uri="{FF2B5EF4-FFF2-40B4-BE49-F238E27FC236}">
                <a16:creationId xmlns:a16="http://schemas.microsoft.com/office/drawing/2014/main" id="{1C2C71C7-30F1-41A4-96BD-E6131D9A09C1}"/>
              </a:ext>
            </a:extLst>
          </p:cNvPr>
          <p:cNvSpPr/>
          <p:nvPr/>
        </p:nvSpPr>
        <p:spPr>
          <a:xfrm>
            <a:off x="4422307" y="3875556"/>
            <a:ext cx="1237399" cy="313784"/>
          </a:xfrm>
          <a:prstGeom prst="roundRect">
            <a:avLst>
              <a:gd name="adj" fmla="val 50000"/>
            </a:avLst>
          </a:prstGeom>
          <a:solidFill>
            <a:srgbClr val="45C1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algn="ctr"/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 ExtraLight"/>
              </a:rPr>
              <a:t>优势</a:t>
            </a:r>
            <a:endParaRPr lang="en-US" sz="1300" b="1" dirty="0">
              <a:latin typeface="微软雅黑" panose="020B0503020204020204" pitchFamily="34" charset="-122"/>
              <a:ea typeface="微软雅黑" panose="020B0503020204020204" pitchFamily="34" charset="-122"/>
              <a:cs typeface="Source Sans Pro ExtraLight"/>
            </a:endParaRPr>
          </a:p>
        </p:txBody>
      </p: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789D0381-81E4-436D-9EA4-03082F391D27}"/>
              </a:ext>
            </a:extLst>
          </p:cNvPr>
          <p:cNvSpPr/>
          <p:nvPr/>
        </p:nvSpPr>
        <p:spPr>
          <a:xfrm>
            <a:off x="2567027" y="1309125"/>
            <a:ext cx="1237399" cy="313784"/>
          </a:xfrm>
          <a:prstGeom prst="roundRect">
            <a:avLst>
              <a:gd name="adj" fmla="val 50000"/>
            </a:avLst>
          </a:prstGeom>
          <a:solidFill>
            <a:srgbClr val="B9D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algn="ctr"/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 ExtraLight"/>
              </a:rPr>
              <a:t>背景</a:t>
            </a:r>
            <a:endParaRPr lang="en-US" sz="1300" b="1" dirty="0">
              <a:latin typeface="微软雅黑" panose="020B0503020204020204" pitchFamily="34" charset="-122"/>
              <a:ea typeface="微软雅黑" panose="020B0503020204020204" pitchFamily="34" charset="-122"/>
              <a:cs typeface="Source Sans Pro ExtraLight"/>
            </a:endParaRPr>
          </a:p>
        </p:txBody>
      </p:sp>
      <p:sp>
        <p:nvSpPr>
          <p:cNvPr id="15" name="Rounded Rectangle 34">
            <a:extLst>
              <a:ext uri="{FF2B5EF4-FFF2-40B4-BE49-F238E27FC236}">
                <a16:creationId xmlns:a16="http://schemas.microsoft.com/office/drawing/2014/main" id="{1C41CC6E-4A33-47C5-AEA4-BEF312B098A4}"/>
              </a:ext>
            </a:extLst>
          </p:cNvPr>
          <p:cNvSpPr/>
          <p:nvPr/>
        </p:nvSpPr>
        <p:spPr>
          <a:xfrm>
            <a:off x="6821332" y="1308823"/>
            <a:ext cx="1237399" cy="313784"/>
          </a:xfrm>
          <a:prstGeom prst="roundRect">
            <a:avLst>
              <a:gd name="adj" fmla="val 50000"/>
            </a:avLst>
          </a:prstGeom>
          <a:solidFill>
            <a:srgbClr val="0E7F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algn="ctr"/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 ExtraLight"/>
              </a:rPr>
              <a:t>概述</a:t>
            </a:r>
            <a:endParaRPr lang="en-US" sz="1300" b="1" dirty="0">
              <a:latin typeface="微软雅黑" panose="020B0503020204020204" pitchFamily="34" charset="-122"/>
              <a:ea typeface="微软雅黑" panose="020B0503020204020204" pitchFamily="34" charset="-122"/>
              <a:cs typeface="Source Sans Pro ExtraLight"/>
            </a:endParaRPr>
          </a:p>
        </p:txBody>
      </p:sp>
      <p:sp>
        <p:nvSpPr>
          <p:cNvPr id="16" name="Rounded Rectangle 35">
            <a:extLst>
              <a:ext uri="{FF2B5EF4-FFF2-40B4-BE49-F238E27FC236}">
                <a16:creationId xmlns:a16="http://schemas.microsoft.com/office/drawing/2014/main" id="{B5AC9529-F31B-4D2D-A43D-EC1168F06B6E}"/>
              </a:ext>
            </a:extLst>
          </p:cNvPr>
          <p:cNvSpPr/>
          <p:nvPr/>
        </p:nvSpPr>
        <p:spPr>
          <a:xfrm>
            <a:off x="9027194" y="4012562"/>
            <a:ext cx="1362458" cy="313784"/>
          </a:xfrm>
          <a:prstGeom prst="roundRect">
            <a:avLst>
              <a:gd name="adj" fmla="val 50000"/>
            </a:avLst>
          </a:prstGeom>
          <a:solidFill>
            <a:srgbClr val="B9D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algn="ctr"/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Sans Pro ExtraLight"/>
              </a:rPr>
              <a:t>展示</a:t>
            </a:r>
          </a:p>
          <a:p>
            <a:r>
              <a:rPr lang="en-US" altLang="zh-CN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 ExtraLight"/>
              </a:rPr>
              <a:t>	</a:t>
            </a:r>
            <a:endParaRPr lang="en-US" sz="13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973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3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12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3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12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F533F3-EB01-4478-B18D-E31437D9C7CF}"/>
              </a:ext>
            </a:extLst>
          </p:cNvPr>
          <p:cNvSpPr/>
          <p:nvPr/>
        </p:nvSpPr>
        <p:spPr>
          <a:xfrm>
            <a:off x="4900791" y="2530687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69B698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Source Sans Pro ExtraLight"/>
              </a:rPr>
              <a:t>产品背景</a:t>
            </a:r>
            <a:endParaRPr lang="en-US" altLang="zh-CN" sz="4000" b="1" spc="300" dirty="0">
              <a:solidFill>
                <a:srgbClr val="69B698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Source Sans Pro Extra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854F1E-7BF3-465B-965D-45D036FEE2D4}"/>
              </a:ext>
            </a:extLst>
          </p:cNvPr>
          <p:cNvSpPr/>
          <p:nvPr/>
        </p:nvSpPr>
        <p:spPr>
          <a:xfrm>
            <a:off x="4704095" y="32385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rgbClr val="69B69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PRODUCT BACKGROUND</a:t>
            </a:r>
            <a:endParaRPr lang="zh-CN" altLang="en-US" spc="300" dirty="0">
              <a:solidFill>
                <a:srgbClr val="69B69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占位符 1">
            <a:extLst>
              <a:ext uri="{FF2B5EF4-FFF2-40B4-BE49-F238E27FC236}">
                <a16:creationId xmlns:a16="http://schemas.microsoft.com/office/drawing/2014/main" id="{7090C2AA-B11E-44CA-B13B-6C6E1E908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40" y="1863066"/>
            <a:ext cx="2026304" cy="2026304"/>
          </a:xfrm>
          <a:prstGeom prst="ellipse">
            <a:avLst/>
          </a:prstGeom>
          <a:blipFill>
            <a:blip r:embed="rId4">
              <a:grayscl/>
            </a:blip>
            <a:stretch>
              <a:fillRect/>
            </a:stretch>
          </a:blip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9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E8854-F0A5-4FF3-95E5-2B933D517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78" y="2055522"/>
            <a:ext cx="3352800" cy="22341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3481D2-9C6D-4530-A351-924BF553DE53}"/>
              </a:ext>
            </a:extLst>
          </p:cNvPr>
          <p:cNvSpPr txBox="1"/>
          <p:nvPr/>
        </p:nvSpPr>
        <p:spPr>
          <a:xfrm>
            <a:off x="5054322" y="2634005"/>
            <a:ext cx="579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solidFill>
                  <a:schemeClr val="bg1"/>
                </a:solidFill>
              </a:rPr>
              <a:t>如果你有千万块木板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zh-CN" sz="3200" dirty="0">
                <a:solidFill>
                  <a:schemeClr val="bg1"/>
                </a:solidFill>
              </a:rPr>
              <a:t>你就可以造一艘船乘风破浪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50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481D2-9C6D-4530-A351-924BF553DE53}"/>
              </a:ext>
            </a:extLst>
          </p:cNvPr>
          <p:cNvSpPr txBox="1"/>
          <p:nvPr/>
        </p:nvSpPr>
        <p:spPr>
          <a:xfrm>
            <a:off x="5054322" y="2634005"/>
            <a:ext cx="579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能抓住机会去“蹭课”的同学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是为自己负责任的一种表现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001CB3-1A10-45AD-83B5-B97FA70D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78" y="2055523"/>
            <a:ext cx="3352800" cy="22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9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7248525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9F2842-BC1E-4B0D-98B0-CF2B1AFD9DA5}"/>
              </a:ext>
            </a:extLst>
          </p:cNvPr>
          <p:cNvSpPr/>
          <p:nvPr/>
        </p:nvSpPr>
        <p:spPr>
          <a:xfrm>
            <a:off x="5003383" y="2671005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rgbClr val="69B698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Source Sans Pro ExtraLight"/>
              </a:rPr>
              <a:t>产品概述</a:t>
            </a:r>
            <a:endParaRPr lang="en-US" altLang="zh-CN" sz="3600" b="1" spc="300" dirty="0">
              <a:solidFill>
                <a:srgbClr val="69B698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Source Sans Pro Extra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237F98-EFB5-43E0-AC79-DCEE1ACDC5A1}"/>
              </a:ext>
            </a:extLst>
          </p:cNvPr>
          <p:cNvSpPr/>
          <p:nvPr/>
        </p:nvSpPr>
        <p:spPr>
          <a:xfrm>
            <a:off x="4782831" y="328268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>
                <a:solidFill>
                  <a:srgbClr val="69B69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PRODUCT SUMMARY</a:t>
            </a:r>
            <a:endParaRPr lang="zh-CN" altLang="en-US" spc="300" dirty="0">
              <a:solidFill>
                <a:srgbClr val="69B69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占位符 2">
            <a:extLst>
              <a:ext uri="{FF2B5EF4-FFF2-40B4-BE49-F238E27FC236}">
                <a16:creationId xmlns:a16="http://schemas.microsoft.com/office/drawing/2014/main" id="{0F4C33ED-2F61-40C3-8D21-2E4ED4BFB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0" y="1916404"/>
            <a:ext cx="2155534" cy="2155534"/>
          </a:xfrm>
          <a:prstGeom prst="ellipse">
            <a:avLst/>
          </a:prstGeom>
          <a:solidFill>
            <a:schemeClr val="accent5"/>
          </a:solidFill>
          <a:ln w="5715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9" name="Rectangle 7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993912-8EFD-44E3-BB70-A727CB240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32827"/>
          <a:stretch/>
        </p:blipFill>
        <p:spPr bwMode="auto"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AD66-31BB-4AE4-B8E3-CC526E566D1C}"/>
              </a:ext>
            </a:extLst>
          </p:cNvPr>
          <p:cNvSpPr/>
          <p:nvPr/>
        </p:nvSpPr>
        <p:spPr>
          <a:xfrm>
            <a:off x="704851" y="571499"/>
            <a:ext cx="10648950" cy="5686426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AC233-DF5D-423A-AFF3-45EFBB4C0E22}"/>
              </a:ext>
            </a:extLst>
          </p:cNvPr>
          <p:cNvSpPr/>
          <p:nvPr/>
        </p:nvSpPr>
        <p:spPr>
          <a:xfrm>
            <a:off x="1866900" y="733425"/>
            <a:ext cx="8784353" cy="303847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52E0C5BE-31A9-4C2F-B7BE-DC9A3B37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855" y="2150195"/>
            <a:ext cx="1987293" cy="1748413"/>
          </a:xfrm>
          <a:prstGeom prst="ellipse">
            <a:avLst/>
          </a:prstGeom>
          <a:solidFill>
            <a:srgbClr val="45C1A4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产品简介</a:t>
            </a:r>
            <a:endParaRPr lang="en-US" altLang="zh-CN" sz="4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C9564F-805D-478A-9517-4F074E371E8D}"/>
              </a:ext>
            </a:extLst>
          </p:cNvPr>
          <p:cNvSpPr/>
          <p:nvPr/>
        </p:nvSpPr>
        <p:spPr>
          <a:xfrm>
            <a:off x="4238624" y="1861994"/>
            <a:ext cx="7477754" cy="45243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A8976A-CC61-40DE-9F80-40A91383514A}"/>
              </a:ext>
            </a:extLst>
          </p:cNvPr>
          <p:cNvSpPr txBox="1"/>
          <p:nvPr/>
        </p:nvSpPr>
        <p:spPr>
          <a:xfrm>
            <a:off x="3830198" y="1622030"/>
            <a:ext cx="6119446" cy="326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随着大学通识教育越来越流行，学生跨院选课变得越来越普遍。为方便不同院系的学生进行跨学院的选课，以及学校对各学院的课程信息进行管理，此项目应运而生。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浪霄课程网</a:t>
            </a:r>
            <a:r>
              <a:rPr lang="zh-CN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主要服务于各大学的学生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和课程管理人员</a:t>
            </a:r>
            <a:r>
              <a:rPr lang="zh-CN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是一个将多个大学、多个院系的选修课、专业课集中在一起进行发布和管理的平台，学生可以在上面选择不同学校和院系的课程进行参与。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561</Words>
  <Application>Microsoft Office PowerPoint</Application>
  <PresentationFormat>宽屏</PresentationFormat>
  <Paragraphs>139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Adobe 黑体 Std R</vt:lpstr>
      <vt:lpstr>黑体</vt:lpstr>
      <vt:lpstr>宋体</vt:lpstr>
      <vt:lpstr>微软雅黑</vt:lpstr>
      <vt:lpstr>Arial</vt:lpstr>
      <vt:lpstr>Brush Script MT</vt:lpstr>
      <vt:lpstr>Gill Sans MT</vt:lpstr>
      <vt:lpstr>Walbaum Display</vt:lpstr>
      <vt:lpstr>3DFloatVTI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林玉琴 林玉琴</dc:creator>
  <cp:lastModifiedBy>林玉琴 林玉琴</cp:lastModifiedBy>
  <cp:revision>90</cp:revision>
  <dcterms:created xsi:type="dcterms:W3CDTF">2020-07-12T01:40:56Z</dcterms:created>
  <dcterms:modified xsi:type="dcterms:W3CDTF">2020-07-25T13:03:01Z</dcterms:modified>
</cp:coreProperties>
</file>